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7" r:id="rId2"/>
    <p:sldId id="296" r:id="rId3"/>
    <p:sldId id="300" r:id="rId4"/>
    <p:sldId id="301" r:id="rId5"/>
    <p:sldId id="302" r:id="rId6"/>
    <p:sldId id="303" r:id="rId7"/>
    <p:sldId id="306" r:id="rId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C2033"/>
    <a:srgbClr val="B55F6B"/>
    <a:srgbClr val="D19BA3"/>
    <a:srgbClr val="DDB5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6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-474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34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80E66D-0F23-48AF-9D16-42D4F2C7A19D}" type="datetimeFigureOut">
              <a:rPr lang="zh-CN" altLang="en-US" smtClean="0"/>
              <a:t>2023/3/15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C09B03-1247-41A9-B9A9-0B3B0ECE4B0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69908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B2E138-B969-4223-8341-28AEEB933A2D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81758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1CCCD-D530-49AF-BB68-E879C8E36ADD}" type="datetime1">
              <a:rPr lang="zh-CN" altLang="en-US" smtClean="0"/>
              <a:t>2023/3/15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1D41F-0B2A-402D-A319-1E215E7D115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087494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BCC8A-43DC-45E7-B1A4-895DB81DE661}" type="datetime1">
              <a:rPr lang="zh-CN" altLang="en-US" smtClean="0"/>
              <a:t>2023/3/15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1D41F-0B2A-402D-A319-1E215E7D115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174315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B55DA-B54C-4684-B97A-673432534586}" type="datetime1">
              <a:rPr lang="zh-CN" altLang="en-US" smtClean="0"/>
              <a:t>2023/3/15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1D41F-0B2A-402D-A319-1E215E7D115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39590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2915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69700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192EE-477E-4B75-863E-79490B9F73C0}" type="datetime1">
              <a:rPr lang="zh-CN" altLang="en-US" smtClean="0"/>
              <a:t>2023/3/15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1D41F-0B2A-402D-A319-1E215E7D115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26249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A84D6-7AF5-470A-8552-8BB81D5D7A4D}" type="datetime1">
              <a:rPr lang="zh-CN" altLang="en-US" smtClean="0"/>
              <a:t>2023/3/15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1D41F-0B2A-402D-A319-1E215E7D115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095284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4D604-F502-4934-8292-6F65B9FB9146}" type="datetime1">
              <a:rPr lang="zh-CN" altLang="en-US" smtClean="0"/>
              <a:t>2023/3/15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1D41F-0B2A-402D-A319-1E215E7D115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45027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37FFA-6DFD-4C73-AE4D-CFEE7AC1C064}" type="datetime1">
              <a:rPr lang="zh-CN" altLang="en-US" smtClean="0"/>
              <a:t>2023/3/15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1D41F-0B2A-402D-A319-1E215E7D115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01905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26A2A-BAC1-4A63-96AF-4C78D538CB48}" type="datetime1">
              <a:rPr lang="zh-CN" altLang="en-US" smtClean="0"/>
              <a:t>2023/3/15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1D41F-0B2A-402D-A319-1E215E7D115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54800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5A625-3B2D-4626-A595-0CB90A836947}" type="datetime1">
              <a:rPr lang="zh-CN" altLang="en-US" smtClean="0"/>
              <a:t>2023/3/15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1D41F-0B2A-402D-A319-1E215E7D115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8662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D1294-FFAE-4809-AF4E-1FE9797F761A}" type="datetime1">
              <a:rPr lang="zh-CN" altLang="en-US" smtClean="0"/>
              <a:t>2023/3/15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1D41F-0B2A-402D-A319-1E215E7D115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75413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CFE46-3D3C-4DC0-AC02-9B8C75A4E58C}" type="datetime1">
              <a:rPr lang="zh-CN" altLang="en-US" smtClean="0"/>
              <a:t>2023/3/15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1D41F-0B2A-402D-A319-1E215E7D115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091410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744"/>
          <a:stretch/>
        </p:blipFill>
        <p:spPr>
          <a:xfrm rot="5400000">
            <a:off x="2679701" y="-2679700"/>
            <a:ext cx="6832599" cy="12192002"/>
          </a:xfrm>
          <a:prstGeom prst="rect">
            <a:avLst/>
          </a:prstGeom>
        </p:spPr>
      </p:pic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8A5CE4-F945-4726-A07E-6290C47CCB9C}" type="datetime1">
              <a:rPr lang="zh-CN" altLang="en-US" smtClean="0"/>
              <a:t>2023/3/15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B1D41F-0B2A-402D-A319-1E215E7D115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3556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0" y="2026730"/>
            <a:ext cx="12192000" cy="2763384"/>
          </a:xfrm>
          <a:prstGeom prst="rect">
            <a:avLst/>
          </a:prstGeom>
          <a:solidFill>
            <a:srgbClr val="7E10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4800" b="1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汉仪长美黑简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0" y="6634162"/>
            <a:ext cx="12192000" cy="223838"/>
          </a:xfrm>
          <a:prstGeom prst="rect">
            <a:avLst/>
          </a:prstGeom>
          <a:solidFill>
            <a:srgbClr val="9C2033"/>
          </a:solidFill>
          <a:ln>
            <a:solidFill>
              <a:srgbClr val="DDB5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1327638" y="2389505"/>
            <a:ext cx="8964612" cy="130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lnSpc>
                <a:spcPct val="120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n"/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1pPr>
            <a:lvl2pPr marL="742950" indent="-285750" eaLnBrk="0" hangingPunct="0">
              <a:lnSpc>
                <a:spcPct val="120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2pPr>
            <a:lvl3pPr marL="1143000" indent="-228600" eaLnBrk="0" hangingPunct="0">
              <a:lnSpc>
                <a:spcPct val="120000"/>
              </a:lnSpc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3pPr>
            <a:lvl4pPr marL="1600200" indent="-228600" eaLnBrk="0" hangingPunct="0">
              <a:lnSpc>
                <a:spcPct val="120000"/>
              </a:lnSpc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n"/>
              <a:defRPr sz="1400" b="1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zh-CN" sz="5400" dirty="0" smtClean="0">
                <a:solidFill>
                  <a:schemeClr val="bg1"/>
                </a:solidFill>
                <a:latin typeface="Times" charset="0"/>
                <a:ea typeface="微软雅黑" panose="020B0503020204020204" pitchFamily="34" charset="-122"/>
              </a:rPr>
              <a:t>XXX</a:t>
            </a:r>
            <a:r>
              <a:rPr lang="zh-CN" altLang="en-US" sz="5400" dirty="0" smtClean="0">
                <a:solidFill>
                  <a:schemeClr val="bg1"/>
                </a:solidFill>
                <a:latin typeface="Times" charset="0"/>
                <a:ea typeface="微软雅黑" panose="020B0503020204020204" pitchFamily="34" charset="-122"/>
              </a:rPr>
              <a:t>仪器</a:t>
            </a:r>
            <a:endParaRPr lang="en-US" altLang="zh-CN" sz="5400" i="0" dirty="0">
              <a:solidFill>
                <a:schemeClr val="bg1"/>
              </a:solidFill>
              <a:latin typeface="Times" charset="0"/>
              <a:ea typeface="微软雅黑" panose="020B0503020204020204" pitchFamily="34" charset="-122"/>
            </a:endParaRPr>
          </a:p>
        </p:txBody>
      </p:sp>
      <p:sp>
        <p:nvSpPr>
          <p:cNvPr id="9" name="Rectangle 25"/>
          <p:cNvSpPr>
            <a:spLocks noChangeArrowheads="1"/>
          </p:cNvSpPr>
          <p:nvPr/>
        </p:nvSpPr>
        <p:spPr bwMode="auto">
          <a:xfrm>
            <a:off x="3168945" y="3749382"/>
            <a:ext cx="4857750" cy="847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ct val="120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n"/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1pPr>
            <a:lvl2pPr marL="742950" indent="-285750" eaLnBrk="0" hangingPunct="0">
              <a:lnSpc>
                <a:spcPct val="120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2pPr>
            <a:lvl3pPr marL="1143000" indent="-228600" eaLnBrk="0" hangingPunct="0">
              <a:lnSpc>
                <a:spcPct val="120000"/>
              </a:lnSpc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3pPr>
            <a:lvl4pPr marL="1600200" indent="-228600" eaLnBrk="0" hangingPunct="0">
              <a:lnSpc>
                <a:spcPct val="120000"/>
              </a:lnSpc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n"/>
              <a:defRPr sz="1400" b="1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1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lang="en-US" altLang="zh-CN" sz="2800" i="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XXX</a:t>
            </a:r>
            <a:r>
              <a:rPr lang="zh-CN" altLang="en-US" sz="2800" i="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学院 </a:t>
            </a:r>
            <a:endParaRPr lang="en-US" altLang="zh-CN" sz="2800" i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" name="图片 9" descr="校徽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2943" y="213051"/>
            <a:ext cx="2290194" cy="2290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350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2"/>
          <p:cNvGrpSpPr>
            <a:grpSpLocks/>
          </p:cNvGrpSpPr>
          <p:nvPr/>
        </p:nvGrpSpPr>
        <p:grpSpPr bwMode="auto">
          <a:xfrm>
            <a:off x="0" y="214454"/>
            <a:ext cx="12192000" cy="442383"/>
            <a:chOff x="0" y="58738"/>
            <a:chExt cx="9144000" cy="331787"/>
          </a:xfrm>
        </p:grpSpPr>
        <p:pic>
          <p:nvPicPr>
            <p:cNvPr id="23" name="图片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15150" y="58738"/>
              <a:ext cx="1658938" cy="3317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" name="矩形 2">
              <a:extLst/>
            </p:cNvPr>
            <p:cNvSpPr>
              <a:spLocks noChangeArrowheads="1"/>
            </p:cNvSpPr>
            <p:nvPr/>
          </p:nvSpPr>
          <p:spPr bwMode="auto">
            <a:xfrm>
              <a:off x="0" y="134938"/>
              <a:ext cx="6832600" cy="177800"/>
            </a:xfrm>
            <a:prstGeom prst="rect">
              <a:avLst/>
            </a:prstGeom>
            <a:solidFill>
              <a:srgbClr val="9D1F33"/>
            </a:solidFill>
            <a:ln>
              <a:noFill/>
            </a:ln>
            <a:extLst/>
          </p:spPr>
          <p:txBody>
            <a:bodyPr anchor="ctr"/>
            <a:lstStyle/>
            <a:p>
              <a:pPr eaLnBrk="1" hangingPunct="1">
                <a:buFont typeface="Arial" panose="020B0604020202020204" pitchFamily="34" charset="0"/>
                <a:buNone/>
                <a:defRPr/>
              </a:pPr>
              <a:endParaRPr lang="zh-CN" altLang="en-US" sz="2133" spc="533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5" name="矩形 2">
              <a:extLst/>
            </p:cNvPr>
            <p:cNvSpPr>
              <a:spLocks noChangeArrowheads="1"/>
            </p:cNvSpPr>
            <p:nvPr/>
          </p:nvSpPr>
          <p:spPr bwMode="auto">
            <a:xfrm>
              <a:off x="8655050" y="134938"/>
              <a:ext cx="488950" cy="177800"/>
            </a:xfrm>
            <a:prstGeom prst="rect">
              <a:avLst/>
            </a:prstGeom>
            <a:solidFill>
              <a:srgbClr val="9D1F33"/>
            </a:solidFill>
            <a:ln>
              <a:noFill/>
            </a:ln>
            <a:extLst/>
          </p:spPr>
          <p:txBody>
            <a:bodyPr anchor="ctr"/>
            <a:lstStyle/>
            <a:p>
              <a:pPr eaLnBrk="1" hangingPunct="1">
                <a:buFont typeface="Arial" panose="020B0604020202020204" pitchFamily="34" charset="0"/>
                <a:buNone/>
                <a:defRPr/>
              </a:pPr>
              <a:endParaRPr lang="zh-CN" altLang="en-US" sz="2133" spc="533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6" name="矩形 5"/>
          <p:cNvSpPr/>
          <p:nvPr/>
        </p:nvSpPr>
        <p:spPr>
          <a:xfrm>
            <a:off x="242684" y="696423"/>
            <a:ext cx="113573" cy="549078"/>
          </a:xfrm>
          <a:prstGeom prst="rect">
            <a:avLst/>
          </a:prstGeom>
          <a:solidFill>
            <a:srgbClr val="9C20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cxnSp>
        <p:nvCxnSpPr>
          <p:cNvPr id="7" name="直接连接符 6"/>
          <p:cNvCxnSpPr/>
          <p:nvPr/>
        </p:nvCxnSpPr>
        <p:spPr>
          <a:xfrm>
            <a:off x="242684" y="1319362"/>
            <a:ext cx="3549140" cy="2315"/>
          </a:xfrm>
          <a:prstGeom prst="line">
            <a:avLst/>
          </a:prstGeom>
          <a:ln w="22225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2824720" y="1518821"/>
            <a:ext cx="5866273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lnSpc>
                <a:spcPct val="120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n"/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1pPr>
            <a:lvl2pPr marL="742950" indent="-285750" eaLnBrk="0" hangingPunct="0">
              <a:lnSpc>
                <a:spcPct val="120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2pPr>
            <a:lvl3pPr marL="1143000" indent="-228600" eaLnBrk="0" hangingPunct="0">
              <a:lnSpc>
                <a:spcPct val="120000"/>
              </a:lnSpc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3pPr>
            <a:lvl4pPr marL="1600200" indent="-228600" eaLnBrk="0" hangingPunct="0">
              <a:lnSpc>
                <a:spcPct val="120000"/>
              </a:lnSpc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n"/>
              <a:defRPr sz="1400" b="1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华文细黑" panose="02010600040101010101" pitchFamily="2" charset="-122"/>
              </a:defRPr>
            </a:lvl9pPr>
          </a:lstStyle>
          <a:p>
            <a:pPr eaLnBrk="1" hangingPunct="1">
              <a:lnSpc>
                <a:spcPct val="200000"/>
              </a:lnSpc>
              <a:spcBef>
                <a:spcPts val="0"/>
              </a:spcBef>
              <a:buClrTx/>
              <a:buNone/>
            </a:pPr>
            <a:r>
              <a:rPr lang="zh-CN" altLang="en-US" sz="2800" b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一</a:t>
            </a:r>
            <a:r>
              <a:rPr lang="zh-CN" altLang="en-US" sz="2800" b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、仪器设备基本情况</a:t>
            </a:r>
            <a:endParaRPr lang="en-US" altLang="zh-CN" sz="2800" b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ct val="200000"/>
              </a:lnSpc>
              <a:spcBef>
                <a:spcPts val="0"/>
              </a:spcBef>
              <a:buClrTx/>
              <a:buNone/>
            </a:pPr>
            <a:r>
              <a:rPr lang="zh-CN" altLang="en-US" sz="2800" b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二、购置</a:t>
            </a:r>
            <a:r>
              <a:rPr lang="zh-CN" altLang="en-US" sz="2800" b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必要性和适用性</a:t>
            </a:r>
            <a:endParaRPr lang="en-US" altLang="zh-CN" sz="2800" b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ct val="200000"/>
              </a:lnSpc>
              <a:spcBef>
                <a:spcPts val="0"/>
              </a:spcBef>
              <a:buClrTx/>
              <a:buNone/>
            </a:pPr>
            <a:r>
              <a:rPr lang="zh-CN" altLang="en-US" sz="2800" b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三、</a:t>
            </a:r>
            <a:r>
              <a:rPr lang="zh-CN" altLang="en-US" sz="2800" b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同</a:t>
            </a:r>
            <a:r>
              <a:rPr lang="zh-CN" altLang="en-US" sz="28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类型设备调研情况</a:t>
            </a:r>
            <a:endParaRPr lang="en-US" altLang="zh-CN" sz="2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ct val="200000"/>
              </a:lnSpc>
              <a:spcBef>
                <a:spcPts val="0"/>
              </a:spcBef>
              <a:buClrTx/>
              <a:buNone/>
            </a:pPr>
            <a:r>
              <a:rPr lang="zh-CN" altLang="en-US" sz="2800" b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四、</a:t>
            </a:r>
            <a:r>
              <a:rPr lang="zh-CN" altLang="en-US" sz="2800" b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经费来源和落实情况</a:t>
            </a:r>
            <a:endParaRPr lang="en-US" altLang="zh-CN" sz="2800" b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ct val="200000"/>
              </a:lnSpc>
              <a:spcBef>
                <a:spcPts val="0"/>
              </a:spcBef>
              <a:buClrTx/>
              <a:buNone/>
            </a:pPr>
            <a:r>
              <a:rPr lang="zh-CN" altLang="en-US" sz="2800" b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五、</a:t>
            </a:r>
            <a:r>
              <a:rPr lang="zh-CN" altLang="en-US" sz="2800" b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使用条件和预计</a:t>
            </a:r>
            <a:r>
              <a:rPr lang="zh-CN" altLang="en-US" sz="2800" b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效益</a:t>
            </a:r>
            <a:endParaRPr lang="en-US" altLang="zh-CN" sz="2800" b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标题 2"/>
          <p:cNvSpPr txBox="1">
            <a:spLocks/>
          </p:cNvSpPr>
          <p:nvPr/>
        </p:nvSpPr>
        <p:spPr>
          <a:xfrm>
            <a:off x="487260" y="693574"/>
            <a:ext cx="2213995" cy="564775"/>
          </a:xfrm>
          <a:prstGeom prst="rect">
            <a:avLst/>
          </a:prstGeom>
        </p:spPr>
        <p:txBody>
          <a:bodyPr wrap="square" lIns="0" tIns="0" rIns="0" bIns="0">
            <a:normAutofit/>
          </a:bodyPr>
          <a:lstStyle>
            <a:lvl1pPr algn="l">
              <a:defRPr sz="3200" b="0" i="0">
                <a:solidFill>
                  <a:schemeClr val="tx1">
                    <a:lumMod val="65000"/>
                    <a:lumOff val="35000"/>
                  </a:schemeClr>
                </a:solidFill>
                <a:latin typeface="仓耳舒圆体 W03" panose="02020400000000000000" pitchFamily="18" charset="-122"/>
                <a:ea typeface="仓耳舒圆体 W03" panose="02020400000000000000" pitchFamily="18" charset="-122"/>
                <a:cs typeface="Noto Sans CJK JP Medium"/>
              </a:defRPr>
            </a:lvl1pPr>
          </a:lstStyle>
          <a:p>
            <a:r>
              <a:rPr lang="zh-CN" altLang="en-US" dirty="0" smtClean="0">
                <a:solidFill>
                  <a:schemeClr val="tx1"/>
                </a:solidFill>
                <a:latin typeface="华文中宋" pitchFamily="2" charset="-122"/>
                <a:ea typeface="华文中宋" pitchFamily="2" charset="-122"/>
              </a:rPr>
              <a:t>汇报提纲</a:t>
            </a:r>
            <a:endParaRPr lang="zh-CN" altLang="en-US" dirty="0">
              <a:solidFill>
                <a:schemeClr val="tx1"/>
              </a:solidFill>
              <a:latin typeface="华文中宋" pitchFamily="2" charset="-122"/>
              <a:ea typeface="华文中宋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64136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2"/>
          <p:cNvGrpSpPr>
            <a:grpSpLocks/>
          </p:cNvGrpSpPr>
          <p:nvPr/>
        </p:nvGrpSpPr>
        <p:grpSpPr bwMode="auto">
          <a:xfrm>
            <a:off x="0" y="214454"/>
            <a:ext cx="12192000" cy="442383"/>
            <a:chOff x="0" y="58738"/>
            <a:chExt cx="9144000" cy="331787"/>
          </a:xfrm>
        </p:grpSpPr>
        <p:pic>
          <p:nvPicPr>
            <p:cNvPr id="23" name="图片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15150" y="58738"/>
              <a:ext cx="1658938" cy="3317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" name="矩形 2">
              <a:extLst/>
            </p:cNvPr>
            <p:cNvSpPr>
              <a:spLocks noChangeArrowheads="1"/>
            </p:cNvSpPr>
            <p:nvPr/>
          </p:nvSpPr>
          <p:spPr bwMode="auto">
            <a:xfrm>
              <a:off x="0" y="134938"/>
              <a:ext cx="6832600" cy="177800"/>
            </a:xfrm>
            <a:prstGeom prst="rect">
              <a:avLst/>
            </a:prstGeom>
            <a:solidFill>
              <a:srgbClr val="9D1F33"/>
            </a:solidFill>
            <a:ln>
              <a:noFill/>
            </a:ln>
            <a:extLst/>
          </p:spPr>
          <p:txBody>
            <a:bodyPr anchor="ctr"/>
            <a:lstStyle/>
            <a:p>
              <a:pPr eaLnBrk="1" hangingPunct="1">
                <a:buFont typeface="Arial" panose="020B0604020202020204" pitchFamily="34" charset="0"/>
                <a:buNone/>
                <a:defRPr/>
              </a:pPr>
              <a:endParaRPr lang="zh-CN" altLang="en-US" sz="2133" spc="533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5" name="矩形 2">
              <a:extLst/>
            </p:cNvPr>
            <p:cNvSpPr>
              <a:spLocks noChangeArrowheads="1"/>
            </p:cNvSpPr>
            <p:nvPr/>
          </p:nvSpPr>
          <p:spPr bwMode="auto">
            <a:xfrm>
              <a:off x="8655050" y="134938"/>
              <a:ext cx="488950" cy="177800"/>
            </a:xfrm>
            <a:prstGeom prst="rect">
              <a:avLst/>
            </a:prstGeom>
            <a:solidFill>
              <a:srgbClr val="9D1F33"/>
            </a:solidFill>
            <a:ln>
              <a:noFill/>
            </a:ln>
            <a:extLst/>
          </p:spPr>
          <p:txBody>
            <a:bodyPr anchor="ctr"/>
            <a:lstStyle/>
            <a:p>
              <a:pPr eaLnBrk="1" hangingPunct="1">
                <a:buFont typeface="Arial" panose="020B0604020202020204" pitchFamily="34" charset="0"/>
                <a:buNone/>
                <a:defRPr/>
              </a:pPr>
              <a:endParaRPr lang="zh-CN" altLang="en-US" sz="2133" spc="533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6" name="矩形 5"/>
          <p:cNvSpPr/>
          <p:nvPr/>
        </p:nvSpPr>
        <p:spPr>
          <a:xfrm>
            <a:off x="242684" y="696423"/>
            <a:ext cx="113573" cy="549078"/>
          </a:xfrm>
          <a:prstGeom prst="rect">
            <a:avLst/>
          </a:prstGeom>
          <a:solidFill>
            <a:srgbClr val="9C20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cxnSp>
        <p:nvCxnSpPr>
          <p:cNvPr id="7" name="直接连接符 6"/>
          <p:cNvCxnSpPr/>
          <p:nvPr/>
        </p:nvCxnSpPr>
        <p:spPr>
          <a:xfrm>
            <a:off x="242684" y="1319362"/>
            <a:ext cx="5422160" cy="0"/>
          </a:xfrm>
          <a:prstGeom prst="line">
            <a:avLst/>
          </a:prstGeom>
          <a:ln w="22225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标题 2"/>
          <p:cNvSpPr txBox="1">
            <a:spLocks/>
          </p:cNvSpPr>
          <p:nvPr/>
        </p:nvSpPr>
        <p:spPr>
          <a:xfrm>
            <a:off x="487259" y="693574"/>
            <a:ext cx="4722304" cy="56477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algn="l">
              <a:defRPr sz="3200" b="0" i="0">
                <a:solidFill>
                  <a:schemeClr val="tx1">
                    <a:lumMod val="65000"/>
                    <a:lumOff val="35000"/>
                  </a:schemeClr>
                </a:solidFill>
                <a:latin typeface="仓耳舒圆体 W03" panose="02020400000000000000" pitchFamily="18" charset="-122"/>
                <a:ea typeface="仓耳舒圆体 W03" panose="02020400000000000000" pitchFamily="18" charset="-122"/>
                <a:cs typeface="Noto Sans CJK JP Medium"/>
              </a:defRPr>
            </a:lvl1pPr>
          </a:lstStyle>
          <a:p>
            <a:r>
              <a:rPr lang="zh-CN" altLang="en-US" dirty="0" smtClean="0">
                <a:solidFill>
                  <a:schemeClr val="tx1"/>
                </a:solidFill>
                <a:latin typeface="华文中宋" pitchFamily="2" charset="-122"/>
                <a:ea typeface="华文中宋" pitchFamily="2" charset="-122"/>
              </a:rPr>
              <a:t>一、仪器</a:t>
            </a:r>
            <a:r>
              <a:rPr lang="zh-CN" altLang="en-US" dirty="0">
                <a:solidFill>
                  <a:schemeClr val="tx1"/>
                </a:solidFill>
                <a:latin typeface="华文中宋" pitchFamily="2" charset="-122"/>
                <a:ea typeface="华文中宋" pitchFamily="2" charset="-122"/>
              </a:rPr>
              <a:t>设备基本情况</a:t>
            </a: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gray">
          <a:xfrm>
            <a:off x="1208635" y="1842470"/>
            <a:ext cx="3346400" cy="576263"/>
          </a:xfrm>
          <a:prstGeom prst="rect">
            <a:avLst/>
          </a:prstGeom>
          <a:noFill/>
        </p:spPr>
        <p:txBody>
          <a:bodyPr/>
          <a:lstStyle>
            <a:lvl1pPr marL="342900" indent="-342900" algn="l" rtl="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n"/>
              <a:defRPr sz="20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n"/>
              <a:defRPr sz="1400" b="1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defTabSz="-635">
              <a:lnSpc>
                <a:spcPct val="90000"/>
              </a:lnSpc>
              <a:tabLst>
                <a:tab pos="3768725" algn="l"/>
              </a:tabLst>
              <a:defRPr/>
            </a:pPr>
            <a:r>
              <a:rPr lang="zh-CN" altLang="en-US" sz="2400" b="0" kern="0" dirty="0">
                <a:solidFill>
                  <a:srgbClr val="99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主要功能及用途</a:t>
            </a:r>
            <a:endParaRPr lang="en-US" altLang="zh-CN" sz="2400" b="0" i="0" kern="0" dirty="0">
              <a:solidFill>
                <a:srgbClr val="99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 bwMode="gray">
          <a:xfrm>
            <a:off x="1208635" y="3183195"/>
            <a:ext cx="4580646" cy="576263"/>
          </a:xfrm>
          <a:prstGeom prst="rect">
            <a:avLst/>
          </a:prstGeom>
          <a:noFill/>
        </p:spPr>
        <p:txBody>
          <a:bodyPr/>
          <a:lstStyle>
            <a:lvl1pPr marL="342900" indent="-342900" algn="l" rtl="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n"/>
              <a:defRPr sz="20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n"/>
              <a:defRPr sz="1400" b="1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defTabSz="-635">
              <a:lnSpc>
                <a:spcPct val="90000"/>
              </a:lnSpc>
              <a:tabLst>
                <a:tab pos="3768725" algn="l"/>
              </a:tabLst>
              <a:defRPr/>
            </a:pPr>
            <a:r>
              <a:rPr lang="zh-CN" altLang="en-US" sz="2400" b="0" kern="0" dirty="0">
                <a:solidFill>
                  <a:srgbClr val="99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主要参数及性能指标</a:t>
            </a:r>
            <a:endParaRPr lang="en-US" altLang="zh-CN" sz="2400" b="0" i="0" kern="0" dirty="0">
              <a:solidFill>
                <a:srgbClr val="99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Rectangle 3"/>
          <p:cNvSpPr txBox="1">
            <a:spLocks noChangeArrowheads="1"/>
          </p:cNvSpPr>
          <p:nvPr/>
        </p:nvSpPr>
        <p:spPr bwMode="gray">
          <a:xfrm>
            <a:off x="1210033" y="4593945"/>
            <a:ext cx="4580646" cy="576263"/>
          </a:xfrm>
          <a:prstGeom prst="rect">
            <a:avLst/>
          </a:prstGeom>
          <a:noFill/>
        </p:spPr>
        <p:txBody>
          <a:bodyPr/>
          <a:lstStyle>
            <a:lvl1pPr marL="342900" indent="-342900" algn="l" rtl="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n"/>
              <a:defRPr sz="20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n"/>
              <a:defRPr sz="1400" b="1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defTabSz="-635">
              <a:lnSpc>
                <a:spcPct val="90000"/>
              </a:lnSpc>
              <a:tabLst>
                <a:tab pos="3768725" algn="l"/>
              </a:tabLst>
              <a:defRPr/>
            </a:pPr>
            <a:r>
              <a:rPr lang="zh-CN" altLang="en-US" sz="2400" b="0" i="0" kern="0" dirty="0" smtClean="0">
                <a:solidFill>
                  <a:srgbClr val="99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三方比价</a:t>
            </a:r>
            <a:endParaRPr lang="en-US" altLang="zh-CN" sz="2400" b="0" i="0" kern="0" dirty="0">
              <a:solidFill>
                <a:srgbClr val="99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25930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2"/>
          <p:cNvGrpSpPr>
            <a:grpSpLocks/>
          </p:cNvGrpSpPr>
          <p:nvPr/>
        </p:nvGrpSpPr>
        <p:grpSpPr bwMode="auto">
          <a:xfrm>
            <a:off x="0" y="214454"/>
            <a:ext cx="12192000" cy="442383"/>
            <a:chOff x="0" y="58738"/>
            <a:chExt cx="9144000" cy="331787"/>
          </a:xfrm>
        </p:grpSpPr>
        <p:pic>
          <p:nvPicPr>
            <p:cNvPr id="23" name="图片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15150" y="58738"/>
              <a:ext cx="1658938" cy="3317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" name="矩形 2">
              <a:extLst/>
            </p:cNvPr>
            <p:cNvSpPr>
              <a:spLocks noChangeArrowheads="1"/>
            </p:cNvSpPr>
            <p:nvPr/>
          </p:nvSpPr>
          <p:spPr bwMode="auto">
            <a:xfrm>
              <a:off x="0" y="134938"/>
              <a:ext cx="6832600" cy="177800"/>
            </a:xfrm>
            <a:prstGeom prst="rect">
              <a:avLst/>
            </a:prstGeom>
            <a:solidFill>
              <a:srgbClr val="9D1F33"/>
            </a:solidFill>
            <a:ln>
              <a:noFill/>
            </a:ln>
            <a:extLst/>
          </p:spPr>
          <p:txBody>
            <a:bodyPr anchor="ctr"/>
            <a:lstStyle/>
            <a:p>
              <a:pPr eaLnBrk="1" hangingPunct="1">
                <a:buFont typeface="Arial" panose="020B0604020202020204" pitchFamily="34" charset="0"/>
                <a:buNone/>
                <a:defRPr/>
              </a:pPr>
              <a:endParaRPr lang="zh-CN" altLang="en-US" sz="2133" spc="533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5" name="矩形 2">
              <a:extLst/>
            </p:cNvPr>
            <p:cNvSpPr>
              <a:spLocks noChangeArrowheads="1"/>
            </p:cNvSpPr>
            <p:nvPr/>
          </p:nvSpPr>
          <p:spPr bwMode="auto">
            <a:xfrm>
              <a:off x="8655050" y="134938"/>
              <a:ext cx="488950" cy="177800"/>
            </a:xfrm>
            <a:prstGeom prst="rect">
              <a:avLst/>
            </a:prstGeom>
            <a:solidFill>
              <a:srgbClr val="9D1F33"/>
            </a:solidFill>
            <a:ln>
              <a:noFill/>
            </a:ln>
            <a:extLst/>
          </p:spPr>
          <p:txBody>
            <a:bodyPr anchor="ctr"/>
            <a:lstStyle/>
            <a:p>
              <a:pPr eaLnBrk="1" hangingPunct="1">
                <a:buFont typeface="Arial" panose="020B0604020202020204" pitchFamily="34" charset="0"/>
                <a:buNone/>
                <a:defRPr/>
              </a:pPr>
              <a:endParaRPr lang="zh-CN" altLang="en-US" sz="2133" spc="533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6" name="矩形 5"/>
          <p:cNvSpPr/>
          <p:nvPr/>
        </p:nvSpPr>
        <p:spPr>
          <a:xfrm>
            <a:off x="242684" y="696423"/>
            <a:ext cx="113573" cy="549078"/>
          </a:xfrm>
          <a:prstGeom prst="rect">
            <a:avLst/>
          </a:prstGeom>
          <a:solidFill>
            <a:srgbClr val="9C20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cxnSp>
        <p:nvCxnSpPr>
          <p:cNvPr id="7" name="直接连接符 6"/>
          <p:cNvCxnSpPr/>
          <p:nvPr/>
        </p:nvCxnSpPr>
        <p:spPr>
          <a:xfrm>
            <a:off x="242684" y="1319362"/>
            <a:ext cx="5411496" cy="2315"/>
          </a:xfrm>
          <a:prstGeom prst="line">
            <a:avLst/>
          </a:prstGeom>
          <a:ln w="22225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标题 2"/>
          <p:cNvSpPr txBox="1">
            <a:spLocks/>
          </p:cNvSpPr>
          <p:nvPr/>
        </p:nvSpPr>
        <p:spPr>
          <a:xfrm>
            <a:off x="487259" y="693574"/>
            <a:ext cx="4722304" cy="56477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algn="l">
              <a:defRPr sz="3200" b="0" i="0">
                <a:solidFill>
                  <a:schemeClr val="tx1">
                    <a:lumMod val="65000"/>
                    <a:lumOff val="35000"/>
                  </a:schemeClr>
                </a:solidFill>
                <a:latin typeface="仓耳舒圆体 W03" panose="02020400000000000000" pitchFamily="18" charset="-122"/>
                <a:ea typeface="仓耳舒圆体 W03" panose="02020400000000000000" pitchFamily="18" charset="-122"/>
                <a:cs typeface="Noto Sans CJK JP Medium"/>
              </a:defRPr>
            </a:lvl1pPr>
          </a:lstStyle>
          <a:p>
            <a:r>
              <a:rPr lang="zh-CN" altLang="en-US" dirty="0" smtClean="0">
                <a:solidFill>
                  <a:schemeClr val="tx1"/>
                </a:solidFill>
                <a:latin typeface="华文中宋" pitchFamily="2" charset="-122"/>
                <a:ea typeface="华文中宋" pitchFamily="2" charset="-122"/>
              </a:rPr>
              <a:t>二、</a:t>
            </a:r>
            <a:r>
              <a:rPr lang="zh-CN" altLang="en-US" dirty="0">
                <a:solidFill>
                  <a:schemeClr val="tx1"/>
                </a:solidFill>
                <a:latin typeface="华文中宋" pitchFamily="2" charset="-122"/>
                <a:ea typeface="华文中宋" pitchFamily="2" charset="-122"/>
              </a:rPr>
              <a:t>购置必要性和适用性</a:t>
            </a: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gray">
          <a:xfrm>
            <a:off x="1082800" y="1649523"/>
            <a:ext cx="3346400" cy="576263"/>
          </a:xfrm>
          <a:prstGeom prst="rect">
            <a:avLst/>
          </a:prstGeom>
          <a:noFill/>
        </p:spPr>
        <p:txBody>
          <a:bodyPr/>
          <a:lstStyle>
            <a:lvl1pPr marL="342900" indent="-342900" algn="l" rtl="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n"/>
              <a:defRPr sz="20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n"/>
              <a:defRPr sz="1400" b="1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defTabSz="-635">
              <a:lnSpc>
                <a:spcPct val="90000"/>
              </a:lnSpc>
              <a:tabLst>
                <a:tab pos="3768725" algn="l"/>
              </a:tabLst>
              <a:defRPr/>
            </a:pPr>
            <a:r>
              <a:rPr lang="zh-CN" altLang="en-US" sz="2400" b="0" i="0" kern="0" dirty="0">
                <a:solidFill>
                  <a:srgbClr val="99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400" b="0" i="0" kern="0" dirty="0" smtClean="0">
                <a:solidFill>
                  <a:srgbClr val="99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必要性</a:t>
            </a:r>
            <a:endParaRPr lang="en-US" altLang="zh-CN" sz="2400" b="0" i="0" kern="0" dirty="0">
              <a:solidFill>
                <a:srgbClr val="99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506215" y="2039467"/>
            <a:ext cx="8323585" cy="499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300"/>
              </a:spcBef>
              <a:defRPr/>
            </a:pP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说明申购装备的用途及其对开展教学科研、学科发展的必要性</a:t>
            </a:r>
            <a:endParaRPr lang="en-US" altLang="zh-CN" sz="2000" dirty="0" smtClean="0"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5" name="Rectangle 3"/>
          <p:cNvSpPr txBox="1">
            <a:spLocks noChangeArrowheads="1"/>
          </p:cNvSpPr>
          <p:nvPr/>
        </p:nvSpPr>
        <p:spPr bwMode="gray">
          <a:xfrm>
            <a:off x="1082800" y="3778814"/>
            <a:ext cx="4580646" cy="576263"/>
          </a:xfrm>
          <a:prstGeom prst="rect">
            <a:avLst/>
          </a:prstGeom>
          <a:noFill/>
        </p:spPr>
        <p:txBody>
          <a:bodyPr/>
          <a:lstStyle>
            <a:lvl1pPr marL="342900" indent="-342900" algn="l" rtl="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n"/>
              <a:defRPr sz="20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n"/>
              <a:defRPr sz="1400" b="1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defTabSz="-635">
              <a:lnSpc>
                <a:spcPct val="90000"/>
              </a:lnSpc>
              <a:tabLst>
                <a:tab pos="3768725" algn="l"/>
              </a:tabLst>
              <a:defRPr/>
            </a:pPr>
            <a:r>
              <a:rPr lang="zh-CN" altLang="en-US" sz="2400" b="0" i="0" kern="0" dirty="0">
                <a:solidFill>
                  <a:srgbClr val="99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400" b="0" i="0" kern="0" dirty="0" smtClean="0">
                <a:solidFill>
                  <a:srgbClr val="99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适用性</a:t>
            </a:r>
            <a:endParaRPr lang="en-US" altLang="zh-CN" sz="2400" b="0" i="0" kern="0" dirty="0">
              <a:solidFill>
                <a:srgbClr val="99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1474962" y="4191803"/>
            <a:ext cx="7850782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  <a:lvl2pPr>
              <a:defRPr sz="20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2pPr>
            <a:lvl3pPr>
              <a:defRPr sz="24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3pPr>
            <a:lvl4pPr>
              <a:defRPr sz="16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4pPr>
            <a:lvl5pPr>
              <a:defRPr sz="16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5pPr>
            <a:lvl6pPr eaLnBrk="0" hangingPunct="0">
              <a:defRPr sz="16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6pPr>
            <a:lvl7pPr eaLnBrk="0" hangingPunct="0">
              <a:defRPr sz="16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7pPr>
            <a:lvl8pPr eaLnBrk="0" hangingPunct="0">
              <a:defRPr sz="16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8pPr>
            <a:lvl9pPr eaLnBrk="0" hangingPunct="0">
              <a:defRPr sz="16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9pPr>
          </a:lstStyle>
          <a:p>
            <a:pPr>
              <a:lnSpc>
                <a:spcPct val="150000"/>
              </a:lnSpc>
              <a:spcBef>
                <a:spcPts val="300"/>
              </a:spcBef>
              <a:defRPr/>
            </a:pP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说明申购装备的性能、价格、主要技术指标的先进性及其适用的学科范围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8476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2"/>
          <p:cNvGrpSpPr>
            <a:grpSpLocks/>
          </p:cNvGrpSpPr>
          <p:nvPr/>
        </p:nvGrpSpPr>
        <p:grpSpPr bwMode="auto">
          <a:xfrm>
            <a:off x="0" y="214454"/>
            <a:ext cx="12192000" cy="442383"/>
            <a:chOff x="0" y="58738"/>
            <a:chExt cx="9144000" cy="331787"/>
          </a:xfrm>
        </p:grpSpPr>
        <p:pic>
          <p:nvPicPr>
            <p:cNvPr id="23" name="图片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15150" y="58738"/>
              <a:ext cx="1658938" cy="3317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" name="矩形 2">
              <a:extLst/>
            </p:cNvPr>
            <p:cNvSpPr>
              <a:spLocks noChangeArrowheads="1"/>
            </p:cNvSpPr>
            <p:nvPr/>
          </p:nvSpPr>
          <p:spPr bwMode="auto">
            <a:xfrm>
              <a:off x="0" y="134938"/>
              <a:ext cx="6832600" cy="177800"/>
            </a:xfrm>
            <a:prstGeom prst="rect">
              <a:avLst/>
            </a:prstGeom>
            <a:solidFill>
              <a:srgbClr val="9D1F33"/>
            </a:solidFill>
            <a:ln>
              <a:noFill/>
            </a:ln>
            <a:extLst/>
          </p:spPr>
          <p:txBody>
            <a:bodyPr anchor="ctr"/>
            <a:lstStyle/>
            <a:p>
              <a:pPr eaLnBrk="1" hangingPunct="1">
                <a:buFont typeface="Arial" panose="020B0604020202020204" pitchFamily="34" charset="0"/>
                <a:buNone/>
                <a:defRPr/>
              </a:pPr>
              <a:endParaRPr lang="zh-CN" altLang="en-US" sz="2133" spc="533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5" name="矩形 2">
              <a:extLst/>
            </p:cNvPr>
            <p:cNvSpPr>
              <a:spLocks noChangeArrowheads="1"/>
            </p:cNvSpPr>
            <p:nvPr/>
          </p:nvSpPr>
          <p:spPr bwMode="auto">
            <a:xfrm>
              <a:off x="8655050" y="134938"/>
              <a:ext cx="488950" cy="177800"/>
            </a:xfrm>
            <a:prstGeom prst="rect">
              <a:avLst/>
            </a:prstGeom>
            <a:solidFill>
              <a:srgbClr val="9D1F33"/>
            </a:solidFill>
            <a:ln>
              <a:noFill/>
            </a:ln>
            <a:extLst/>
          </p:spPr>
          <p:txBody>
            <a:bodyPr anchor="ctr"/>
            <a:lstStyle/>
            <a:p>
              <a:pPr eaLnBrk="1" hangingPunct="1">
                <a:buFont typeface="Arial" panose="020B0604020202020204" pitchFamily="34" charset="0"/>
                <a:buNone/>
                <a:defRPr/>
              </a:pPr>
              <a:endParaRPr lang="zh-CN" altLang="en-US" sz="2133" spc="533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6" name="矩形 5"/>
          <p:cNvSpPr/>
          <p:nvPr/>
        </p:nvSpPr>
        <p:spPr>
          <a:xfrm>
            <a:off x="242684" y="696423"/>
            <a:ext cx="113573" cy="549078"/>
          </a:xfrm>
          <a:prstGeom prst="rect">
            <a:avLst/>
          </a:prstGeom>
          <a:solidFill>
            <a:srgbClr val="9C20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cxnSp>
        <p:nvCxnSpPr>
          <p:cNvPr id="7" name="直接连接符 6"/>
          <p:cNvCxnSpPr/>
          <p:nvPr/>
        </p:nvCxnSpPr>
        <p:spPr>
          <a:xfrm>
            <a:off x="242684" y="1319362"/>
            <a:ext cx="5738666" cy="2315"/>
          </a:xfrm>
          <a:prstGeom prst="line">
            <a:avLst/>
          </a:prstGeom>
          <a:ln w="22225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标题 2"/>
          <p:cNvSpPr txBox="1">
            <a:spLocks/>
          </p:cNvSpPr>
          <p:nvPr/>
        </p:nvSpPr>
        <p:spPr>
          <a:xfrm>
            <a:off x="487259" y="693574"/>
            <a:ext cx="4722304" cy="56477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algn="l">
              <a:defRPr sz="3200" b="0" i="0">
                <a:solidFill>
                  <a:schemeClr val="tx1">
                    <a:lumMod val="65000"/>
                    <a:lumOff val="35000"/>
                  </a:schemeClr>
                </a:solidFill>
                <a:latin typeface="仓耳舒圆体 W03" panose="02020400000000000000" pitchFamily="18" charset="-122"/>
                <a:ea typeface="仓耳舒圆体 W03" panose="02020400000000000000" pitchFamily="18" charset="-122"/>
                <a:cs typeface="Noto Sans CJK JP Medium"/>
              </a:defRPr>
            </a:lvl1pPr>
          </a:lstStyle>
          <a:p>
            <a:r>
              <a:rPr lang="zh-CN" altLang="en-US" dirty="0" smtClean="0">
                <a:solidFill>
                  <a:schemeClr val="tx1"/>
                </a:solidFill>
                <a:latin typeface="华文中宋" pitchFamily="2" charset="-122"/>
                <a:ea typeface="华文中宋" pitchFamily="2" charset="-122"/>
              </a:rPr>
              <a:t>三、</a:t>
            </a:r>
            <a:r>
              <a:rPr lang="zh-CN" altLang="en-US" dirty="0">
                <a:solidFill>
                  <a:schemeClr val="tx1"/>
                </a:solidFill>
                <a:latin typeface="华文中宋" pitchFamily="2" charset="-122"/>
                <a:ea typeface="华文中宋" pitchFamily="2" charset="-122"/>
              </a:rPr>
              <a:t>同类型设备调研情况</a:t>
            </a: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gray">
          <a:xfrm>
            <a:off x="1315592" y="1888880"/>
            <a:ext cx="3346400" cy="576263"/>
          </a:xfrm>
          <a:prstGeom prst="rect">
            <a:avLst/>
          </a:prstGeom>
          <a:noFill/>
        </p:spPr>
        <p:txBody>
          <a:bodyPr/>
          <a:lstStyle>
            <a:lvl1pPr marL="342900" indent="-342900" algn="l" rtl="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n"/>
              <a:defRPr sz="20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n"/>
              <a:defRPr sz="1400" b="1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defTabSz="-635">
              <a:lnSpc>
                <a:spcPct val="90000"/>
              </a:lnSpc>
              <a:tabLst>
                <a:tab pos="3768725" algn="l"/>
              </a:tabLst>
              <a:defRPr/>
            </a:pPr>
            <a:r>
              <a:rPr lang="zh-CN" altLang="en-US" sz="2400" b="0" i="0" kern="0" dirty="0">
                <a:solidFill>
                  <a:srgbClr val="99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400" b="0" i="0" kern="0" dirty="0" smtClean="0">
                <a:solidFill>
                  <a:srgbClr val="99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市场调研</a:t>
            </a:r>
            <a:endParaRPr lang="en-US" altLang="zh-CN" sz="2400" b="0" i="0" kern="0" dirty="0">
              <a:solidFill>
                <a:srgbClr val="99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739007" y="2278824"/>
            <a:ext cx="8107561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300"/>
              </a:spcBef>
              <a:defRPr/>
            </a:pP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至少两种同类型装备的性能、价格、主要技术指标</a:t>
            </a:r>
            <a:r>
              <a:rPr lang="zh-CN" altLang="en-US" sz="2000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、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售后服务等的比较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 bwMode="gray">
          <a:xfrm>
            <a:off x="1315592" y="4336953"/>
            <a:ext cx="4580646" cy="576263"/>
          </a:xfrm>
          <a:prstGeom prst="rect">
            <a:avLst/>
          </a:prstGeom>
          <a:noFill/>
        </p:spPr>
        <p:txBody>
          <a:bodyPr/>
          <a:lstStyle>
            <a:lvl1pPr marL="342900" indent="-342900" algn="l" rtl="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n"/>
              <a:defRPr sz="20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n"/>
              <a:defRPr sz="1400" b="1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defTabSz="-635">
              <a:lnSpc>
                <a:spcPct val="90000"/>
              </a:lnSpc>
              <a:tabLst>
                <a:tab pos="3768725" algn="l"/>
              </a:tabLst>
              <a:defRPr/>
            </a:pPr>
            <a:r>
              <a:rPr lang="zh-CN" altLang="en-US" sz="2400" b="0" i="0" kern="0" dirty="0">
                <a:solidFill>
                  <a:srgbClr val="99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400" b="0" i="0" kern="0" dirty="0" smtClean="0">
                <a:solidFill>
                  <a:srgbClr val="99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校内调研</a:t>
            </a:r>
            <a:endParaRPr lang="en-US" altLang="zh-CN" sz="2400" b="0" i="0" kern="0" dirty="0">
              <a:solidFill>
                <a:srgbClr val="99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1707754" y="4749942"/>
            <a:ext cx="8426846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  <a:lvl2pPr>
              <a:defRPr sz="20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2pPr>
            <a:lvl3pPr>
              <a:defRPr sz="24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3pPr>
            <a:lvl4pPr>
              <a:defRPr sz="16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4pPr>
            <a:lvl5pPr>
              <a:defRPr sz="16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5pPr>
            <a:lvl6pPr eaLnBrk="0" hangingPunct="0">
              <a:defRPr sz="16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6pPr>
            <a:lvl7pPr eaLnBrk="0" hangingPunct="0">
              <a:defRPr sz="16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7pPr>
            <a:lvl8pPr eaLnBrk="0" hangingPunct="0">
              <a:defRPr sz="16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8pPr>
            <a:lvl9pPr eaLnBrk="0" hangingPunct="0">
              <a:defRPr sz="16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9pPr>
          </a:lstStyle>
          <a:p>
            <a:pPr>
              <a:lnSpc>
                <a:spcPct val="150000"/>
              </a:lnSpc>
              <a:spcBef>
                <a:spcPts val="300"/>
              </a:spcBef>
              <a:defRPr/>
            </a:pP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校内同类型装备的配备和使用情况，说明为何不能利用现有装备的原因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8476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2"/>
          <p:cNvGrpSpPr>
            <a:grpSpLocks/>
          </p:cNvGrpSpPr>
          <p:nvPr/>
        </p:nvGrpSpPr>
        <p:grpSpPr bwMode="auto">
          <a:xfrm>
            <a:off x="0" y="214454"/>
            <a:ext cx="12192000" cy="442383"/>
            <a:chOff x="0" y="58738"/>
            <a:chExt cx="9144000" cy="331787"/>
          </a:xfrm>
        </p:grpSpPr>
        <p:pic>
          <p:nvPicPr>
            <p:cNvPr id="23" name="图片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15150" y="58738"/>
              <a:ext cx="1658938" cy="3317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" name="矩形 2">
              <a:extLst/>
            </p:cNvPr>
            <p:cNvSpPr>
              <a:spLocks noChangeArrowheads="1"/>
            </p:cNvSpPr>
            <p:nvPr/>
          </p:nvSpPr>
          <p:spPr bwMode="auto">
            <a:xfrm>
              <a:off x="0" y="134938"/>
              <a:ext cx="6832600" cy="177800"/>
            </a:xfrm>
            <a:prstGeom prst="rect">
              <a:avLst/>
            </a:prstGeom>
            <a:solidFill>
              <a:srgbClr val="9D1F33"/>
            </a:solidFill>
            <a:ln>
              <a:noFill/>
            </a:ln>
            <a:extLst/>
          </p:spPr>
          <p:txBody>
            <a:bodyPr anchor="ctr"/>
            <a:lstStyle/>
            <a:p>
              <a:pPr eaLnBrk="1" hangingPunct="1">
                <a:buFont typeface="Arial" panose="020B0604020202020204" pitchFamily="34" charset="0"/>
                <a:buNone/>
                <a:defRPr/>
              </a:pPr>
              <a:endParaRPr lang="zh-CN" altLang="en-US" sz="2133" spc="533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5" name="矩形 2">
              <a:extLst/>
            </p:cNvPr>
            <p:cNvSpPr>
              <a:spLocks noChangeArrowheads="1"/>
            </p:cNvSpPr>
            <p:nvPr/>
          </p:nvSpPr>
          <p:spPr bwMode="auto">
            <a:xfrm>
              <a:off x="8655050" y="134938"/>
              <a:ext cx="488950" cy="177800"/>
            </a:xfrm>
            <a:prstGeom prst="rect">
              <a:avLst/>
            </a:prstGeom>
            <a:solidFill>
              <a:srgbClr val="9D1F33"/>
            </a:solidFill>
            <a:ln>
              <a:noFill/>
            </a:ln>
            <a:extLst/>
          </p:spPr>
          <p:txBody>
            <a:bodyPr anchor="ctr"/>
            <a:lstStyle/>
            <a:p>
              <a:pPr eaLnBrk="1" hangingPunct="1">
                <a:buFont typeface="Arial" panose="020B0604020202020204" pitchFamily="34" charset="0"/>
                <a:buNone/>
                <a:defRPr/>
              </a:pPr>
              <a:endParaRPr lang="zh-CN" altLang="en-US" sz="2133" spc="533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6" name="矩形 5"/>
          <p:cNvSpPr/>
          <p:nvPr/>
        </p:nvSpPr>
        <p:spPr>
          <a:xfrm>
            <a:off x="242684" y="696423"/>
            <a:ext cx="113573" cy="549078"/>
          </a:xfrm>
          <a:prstGeom prst="rect">
            <a:avLst/>
          </a:prstGeom>
          <a:solidFill>
            <a:srgbClr val="9C20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cxnSp>
        <p:nvCxnSpPr>
          <p:cNvPr id="7" name="直接连接符 6"/>
          <p:cNvCxnSpPr/>
          <p:nvPr/>
        </p:nvCxnSpPr>
        <p:spPr>
          <a:xfrm>
            <a:off x="242684" y="1319362"/>
            <a:ext cx="5453440" cy="0"/>
          </a:xfrm>
          <a:prstGeom prst="line">
            <a:avLst/>
          </a:prstGeom>
          <a:ln w="22225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标题 2"/>
          <p:cNvSpPr txBox="1">
            <a:spLocks/>
          </p:cNvSpPr>
          <p:nvPr/>
        </p:nvSpPr>
        <p:spPr>
          <a:xfrm>
            <a:off x="487259" y="693574"/>
            <a:ext cx="5208865" cy="56477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defPPr>
              <a:defRPr lang="zh-CN"/>
            </a:defPPr>
            <a:lvl1pPr>
              <a:defRPr sz="3200" b="0" i="0">
                <a:latin typeface="华文中宋" pitchFamily="2" charset="-122"/>
                <a:ea typeface="华文中宋" pitchFamily="2" charset="-122"/>
                <a:cs typeface="Noto Sans CJK JP Medium"/>
              </a:defRPr>
            </a:lvl1pPr>
          </a:lstStyle>
          <a:p>
            <a:r>
              <a:rPr lang="zh-CN" altLang="en-US" dirty="0"/>
              <a:t>四、经费来源和落实情况</a:t>
            </a: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gray">
          <a:xfrm>
            <a:off x="1256160" y="1727798"/>
            <a:ext cx="3346400" cy="576263"/>
          </a:xfrm>
          <a:prstGeom prst="rect">
            <a:avLst/>
          </a:prstGeom>
          <a:noFill/>
        </p:spPr>
        <p:txBody>
          <a:bodyPr/>
          <a:lstStyle>
            <a:lvl1pPr marL="342900" indent="-342900" algn="l" rtl="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n"/>
              <a:defRPr sz="20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n"/>
              <a:defRPr sz="1400" b="1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defTabSz="-635">
              <a:lnSpc>
                <a:spcPct val="90000"/>
              </a:lnSpc>
              <a:tabLst>
                <a:tab pos="3768725" algn="l"/>
              </a:tabLst>
              <a:defRPr/>
            </a:pPr>
            <a:r>
              <a:rPr lang="zh-CN" altLang="en-US" sz="2400" b="0" i="0" kern="0" dirty="0">
                <a:solidFill>
                  <a:srgbClr val="99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400" b="0" i="0" kern="0" dirty="0" smtClean="0">
                <a:solidFill>
                  <a:srgbClr val="99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经费来源</a:t>
            </a:r>
            <a:endParaRPr lang="en-US" altLang="zh-CN" sz="2400" b="0" i="0" kern="0" dirty="0">
              <a:solidFill>
                <a:srgbClr val="99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679575" y="2117742"/>
            <a:ext cx="8683625" cy="5539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ts val="300"/>
              </a:spcBef>
              <a:defRPr/>
            </a:pP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申购装备的经费来源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 bwMode="gray">
          <a:xfrm>
            <a:off x="1256160" y="4175871"/>
            <a:ext cx="4580646" cy="576263"/>
          </a:xfrm>
          <a:prstGeom prst="rect">
            <a:avLst/>
          </a:prstGeom>
          <a:noFill/>
        </p:spPr>
        <p:txBody>
          <a:bodyPr/>
          <a:lstStyle>
            <a:lvl1pPr marL="342900" indent="-342900" algn="l" rtl="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n"/>
              <a:defRPr sz="20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n"/>
              <a:defRPr sz="1400" b="1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defTabSz="-635">
              <a:lnSpc>
                <a:spcPct val="90000"/>
              </a:lnSpc>
              <a:tabLst>
                <a:tab pos="3768725" algn="l"/>
              </a:tabLst>
              <a:defRPr/>
            </a:pPr>
            <a:r>
              <a:rPr lang="zh-CN" altLang="en-US" sz="2400" b="0" i="0" kern="0" dirty="0">
                <a:solidFill>
                  <a:srgbClr val="99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400" b="0" i="0" kern="0" dirty="0" smtClean="0">
                <a:solidFill>
                  <a:srgbClr val="99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落实情况</a:t>
            </a:r>
            <a:endParaRPr lang="en-US" altLang="zh-CN" sz="2400" b="0" i="0" kern="0" dirty="0">
              <a:solidFill>
                <a:srgbClr val="99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1648322" y="4588860"/>
            <a:ext cx="8426846" cy="1054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  <a:lvl2pPr>
              <a:defRPr sz="20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2pPr>
            <a:lvl3pPr>
              <a:defRPr sz="24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3pPr>
            <a:lvl4pPr>
              <a:defRPr sz="16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4pPr>
            <a:lvl5pPr>
              <a:defRPr sz="16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5pPr>
            <a:lvl6pPr eaLnBrk="0" hangingPunct="0">
              <a:defRPr sz="16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6pPr>
            <a:lvl7pPr eaLnBrk="0" hangingPunct="0">
              <a:defRPr sz="16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7pPr>
            <a:lvl8pPr eaLnBrk="0" hangingPunct="0">
              <a:defRPr sz="16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8pPr>
            <a:lvl9pPr eaLnBrk="0" hangingPunct="0">
              <a:defRPr sz="16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9pPr>
          </a:lstStyle>
          <a:p>
            <a:pPr marL="342900" indent="-342900">
              <a:lnSpc>
                <a:spcPct val="15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/>
            </a:pP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经费到位情况</a:t>
            </a:r>
            <a:endParaRPr lang="en-US" altLang="zh-CN" sz="2000" dirty="0" smtClean="0"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/>
            </a:pP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购置后运行维护费用的安排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8476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2"/>
          <p:cNvGrpSpPr>
            <a:grpSpLocks/>
          </p:cNvGrpSpPr>
          <p:nvPr/>
        </p:nvGrpSpPr>
        <p:grpSpPr bwMode="auto">
          <a:xfrm>
            <a:off x="0" y="214454"/>
            <a:ext cx="12192000" cy="442383"/>
            <a:chOff x="0" y="58738"/>
            <a:chExt cx="9144000" cy="331787"/>
          </a:xfrm>
        </p:grpSpPr>
        <p:pic>
          <p:nvPicPr>
            <p:cNvPr id="23" name="图片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15150" y="58738"/>
              <a:ext cx="1658938" cy="3317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" name="矩形 2">
              <a:extLst/>
            </p:cNvPr>
            <p:cNvSpPr>
              <a:spLocks noChangeArrowheads="1"/>
            </p:cNvSpPr>
            <p:nvPr/>
          </p:nvSpPr>
          <p:spPr bwMode="auto">
            <a:xfrm>
              <a:off x="0" y="134938"/>
              <a:ext cx="6832600" cy="177800"/>
            </a:xfrm>
            <a:prstGeom prst="rect">
              <a:avLst/>
            </a:prstGeom>
            <a:solidFill>
              <a:srgbClr val="9D1F33"/>
            </a:solidFill>
            <a:ln>
              <a:noFill/>
            </a:ln>
            <a:extLst/>
          </p:spPr>
          <p:txBody>
            <a:bodyPr anchor="ctr"/>
            <a:lstStyle/>
            <a:p>
              <a:pPr eaLnBrk="1" hangingPunct="1">
                <a:buFont typeface="Arial" panose="020B0604020202020204" pitchFamily="34" charset="0"/>
                <a:buNone/>
                <a:defRPr/>
              </a:pPr>
              <a:endParaRPr lang="zh-CN" altLang="en-US" sz="2133" spc="533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5" name="矩形 2">
              <a:extLst/>
            </p:cNvPr>
            <p:cNvSpPr>
              <a:spLocks noChangeArrowheads="1"/>
            </p:cNvSpPr>
            <p:nvPr/>
          </p:nvSpPr>
          <p:spPr bwMode="auto">
            <a:xfrm>
              <a:off x="8655050" y="134938"/>
              <a:ext cx="488950" cy="177800"/>
            </a:xfrm>
            <a:prstGeom prst="rect">
              <a:avLst/>
            </a:prstGeom>
            <a:solidFill>
              <a:srgbClr val="9D1F33"/>
            </a:solidFill>
            <a:ln>
              <a:noFill/>
            </a:ln>
            <a:extLst/>
          </p:spPr>
          <p:txBody>
            <a:bodyPr anchor="ctr"/>
            <a:lstStyle/>
            <a:p>
              <a:pPr eaLnBrk="1" hangingPunct="1">
                <a:buFont typeface="Arial" panose="020B0604020202020204" pitchFamily="34" charset="0"/>
                <a:buNone/>
                <a:defRPr/>
              </a:pPr>
              <a:endParaRPr lang="zh-CN" altLang="en-US" sz="2133" spc="533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6" name="矩形 5"/>
          <p:cNvSpPr/>
          <p:nvPr/>
        </p:nvSpPr>
        <p:spPr>
          <a:xfrm>
            <a:off x="242684" y="696423"/>
            <a:ext cx="113573" cy="549078"/>
          </a:xfrm>
          <a:prstGeom prst="rect">
            <a:avLst/>
          </a:prstGeom>
          <a:solidFill>
            <a:srgbClr val="9C20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cxnSp>
        <p:nvCxnSpPr>
          <p:cNvPr id="7" name="直接连接符 6"/>
          <p:cNvCxnSpPr/>
          <p:nvPr/>
        </p:nvCxnSpPr>
        <p:spPr>
          <a:xfrm>
            <a:off x="242684" y="1319362"/>
            <a:ext cx="5453440" cy="0"/>
          </a:xfrm>
          <a:prstGeom prst="line">
            <a:avLst/>
          </a:prstGeom>
          <a:ln w="22225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标题 2"/>
          <p:cNvSpPr txBox="1">
            <a:spLocks/>
          </p:cNvSpPr>
          <p:nvPr/>
        </p:nvSpPr>
        <p:spPr>
          <a:xfrm>
            <a:off x="487259" y="693574"/>
            <a:ext cx="5208865" cy="56477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defPPr>
              <a:defRPr lang="zh-CN"/>
            </a:defPPr>
            <a:lvl1pPr>
              <a:defRPr sz="3200" b="0" i="0">
                <a:latin typeface="华文中宋" pitchFamily="2" charset="-122"/>
                <a:ea typeface="华文中宋" pitchFamily="2" charset="-122"/>
                <a:cs typeface="Noto Sans CJK JP Medium"/>
              </a:defRPr>
            </a:lvl1pPr>
          </a:lstStyle>
          <a:p>
            <a:r>
              <a:rPr lang="zh-CN" altLang="en-US" dirty="0"/>
              <a:t>五、使用条件和预计效益</a:t>
            </a:r>
          </a:p>
        </p:txBody>
      </p:sp>
      <p:sp>
        <p:nvSpPr>
          <p:cNvPr id="16" name="Rectangle 3"/>
          <p:cNvSpPr txBox="1">
            <a:spLocks noChangeArrowheads="1"/>
          </p:cNvSpPr>
          <p:nvPr/>
        </p:nvSpPr>
        <p:spPr bwMode="gray">
          <a:xfrm>
            <a:off x="1239392" y="2560818"/>
            <a:ext cx="3346400" cy="576263"/>
          </a:xfrm>
          <a:prstGeom prst="rect">
            <a:avLst/>
          </a:prstGeom>
          <a:noFill/>
        </p:spPr>
        <p:txBody>
          <a:bodyPr/>
          <a:lstStyle>
            <a:lvl1pPr marL="342900" indent="-342900" algn="l" rtl="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n"/>
              <a:defRPr sz="20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n"/>
              <a:defRPr sz="1400" b="1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defTabSz="-635">
              <a:lnSpc>
                <a:spcPct val="90000"/>
              </a:lnSpc>
              <a:tabLst>
                <a:tab pos="3768725" algn="l"/>
              </a:tabLst>
              <a:defRPr/>
            </a:pPr>
            <a:r>
              <a:rPr lang="zh-CN" altLang="en-US" sz="2400" b="0" i="0" kern="0" dirty="0">
                <a:solidFill>
                  <a:srgbClr val="99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400" b="0" i="0" kern="0" dirty="0" smtClean="0">
                <a:solidFill>
                  <a:srgbClr val="99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使用条件</a:t>
            </a:r>
            <a:endParaRPr lang="en-US" altLang="zh-CN" sz="2400" b="0" i="0" kern="0" dirty="0">
              <a:solidFill>
                <a:srgbClr val="99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662807" y="2950762"/>
            <a:ext cx="789153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300"/>
              </a:spcBef>
              <a:defRPr/>
            </a:pP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说明安装场所、水电用量、环境保护状况、维修和售后服务、零配件来源等</a:t>
            </a:r>
            <a:endParaRPr lang="en-US" altLang="zh-CN" sz="2000" dirty="0" smtClean="0"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gray">
          <a:xfrm>
            <a:off x="1239392" y="4038234"/>
            <a:ext cx="4580646" cy="576263"/>
          </a:xfrm>
          <a:prstGeom prst="rect">
            <a:avLst/>
          </a:prstGeom>
          <a:noFill/>
        </p:spPr>
        <p:txBody>
          <a:bodyPr/>
          <a:lstStyle>
            <a:lvl1pPr marL="342900" indent="-342900" algn="l" rtl="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n"/>
              <a:defRPr sz="20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n"/>
              <a:defRPr sz="1400" b="1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defTabSz="-635">
              <a:lnSpc>
                <a:spcPct val="90000"/>
              </a:lnSpc>
              <a:tabLst>
                <a:tab pos="3768725" algn="l"/>
              </a:tabLst>
              <a:defRPr/>
            </a:pPr>
            <a:r>
              <a:rPr lang="zh-CN" altLang="en-US" sz="2400" b="0" i="0" kern="0" dirty="0">
                <a:solidFill>
                  <a:srgbClr val="99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400" b="0" kern="0" dirty="0" smtClean="0">
                <a:solidFill>
                  <a:srgbClr val="99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预计效益</a:t>
            </a:r>
            <a:endParaRPr lang="en-US" altLang="zh-CN" sz="2400" b="0" i="0" kern="0" dirty="0">
              <a:solidFill>
                <a:srgbClr val="99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1631554" y="4451223"/>
            <a:ext cx="8426846" cy="2054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  <a:lvl2pPr>
              <a:defRPr sz="20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2pPr>
            <a:lvl3pPr>
              <a:defRPr sz="24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3pPr>
            <a:lvl4pPr>
              <a:defRPr sz="16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4pPr>
            <a:lvl5pPr>
              <a:defRPr sz="16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5pPr>
            <a:lvl6pPr eaLnBrk="0" hangingPunct="0">
              <a:defRPr sz="16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6pPr>
            <a:lvl7pPr eaLnBrk="0" hangingPunct="0">
              <a:defRPr sz="16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7pPr>
            <a:lvl8pPr eaLnBrk="0" hangingPunct="0">
              <a:defRPr sz="16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8pPr>
            <a:lvl9pPr eaLnBrk="0" hangingPunct="0">
              <a:defRPr sz="16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9pPr>
          </a:lstStyle>
          <a:p>
            <a:pPr>
              <a:lnSpc>
                <a:spcPct val="150000"/>
              </a:lnSpc>
              <a:spcBef>
                <a:spcPts val="300"/>
              </a:spcBef>
              <a:defRPr/>
            </a:pP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工作量预测（注意：预计年</a:t>
            </a:r>
            <a:r>
              <a:rPr lang="zh-CN" altLang="en-US" sz="20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有效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使用机时数不得低于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800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）</a:t>
            </a:r>
            <a:endParaRPr lang="en-US" altLang="zh-CN" sz="2000" dirty="0" smtClean="0"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Bef>
                <a:spcPts val="300"/>
              </a:spcBef>
              <a:defRPr/>
            </a:pP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效益预计和风险分析</a:t>
            </a:r>
            <a:endParaRPr lang="en-US" altLang="zh-CN" sz="2000" dirty="0" smtClean="0"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Bef>
                <a:spcPts val="300"/>
              </a:spcBef>
              <a:defRPr/>
            </a:pP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属于更新的装备要提供原装备发挥效益情况说明</a:t>
            </a:r>
            <a:endParaRPr lang="en-US" altLang="zh-CN" sz="2000" dirty="0" smtClean="0"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Bef>
                <a:spcPts val="300"/>
              </a:spcBef>
              <a:defRPr/>
            </a:pP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0" name="Rectangle 3"/>
          <p:cNvSpPr txBox="1">
            <a:spLocks noChangeArrowheads="1"/>
          </p:cNvSpPr>
          <p:nvPr/>
        </p:nvSpPr>
        <p:spPr bwMode="gray">
          <a:xfrm>
            <a:off x="1239392" y="1480698"/>
            <a:ext cx="4498528" cy="576263"/>
          </a:xfrm>
          <a:prstGeom prst="rect">
            <a:avLst/>
          </a:prstGeom>
          <a:noFill/>
        </p:spPr>
        <p:txBody>
          <a:bodyPr/>
          <a:lstStyle>
            <a:lvl1pPr marL="342900" indent="-342900" algn="l" rtl="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n"/>
              <a:defRPr sz="20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n"/>
              <a:defRPr sz="1400" b="1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defTabSz="-635">
              <a:lnSpc>
                <a:spcPct val="90000"/>
              </a:lnSpc>
              <a:tabLst>
                <a:tab pos="3768725" algn="l"/>
              </a:tabLst>
              <a:defRPr/>
            </a:pPr>
            <a:r>
              <a:rPr lang="zh-CN" altLang="en-US" sz="2400" b="0" kern="0" dirty="0">
                <a:solidFill>
                  <a:srgbClr val="99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管理和操作人员配备情况</a:t>
            </a:r>
            <a:endParaRPr lang="en-US" altLang="zh-CN" sz="2400" b="0" i="0" kern="0" dirty="0">
              <a:solidFill>
                <a:srgbClr val="99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815207" y="1870642"/>
            <a:ext cx="7891537" cy="499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300"/>
              </a:spcBef>
              <a:defRPr/>
            </a:pP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说明装备管理和操作人员配置、开放运行方式</a:t>
            </a:r>
            <a:endParaRPr lang="en-US" altLang="zh-CN" sz="2000" dirty="0" smtClean="0"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3224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720</TotalTime>
  <Words>256</Words>
  <Application>Microsoft Office PowerPoint</Application>
  <PresentationFormat>自定义</PresentationFormat>
  <Paragraphs>38</Paragraphs>
  <Slides>7</Slides>
  <Notes>1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8" baseType="lpstr"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BOSSPPT2017-2018极简风格</dc:title>
  <dc:subject>BOSSPPT 2017-2018</dc:subject>
  <dc:creator>BOSSPPT 2017-2018</dc:creator>
  <cp:keywords>BOSSPPT顶尖职业文案</cp:keywords>
  <dc:description>BOSSPPT致力于提供高质量，有品质的模板，拒绝垃圾模板！_x000d_
本模板由bossppt设计师制作或制作师二次制作整理，bossppt为此花费了大量心血。_x000d_
如果非本店购买，请直接向盗版店进行索赔。_x000d_
本店淘宝唯一购买网址：https://chinappt.taobao.com</dc:description>
  <cp:lastModifiedBy>Dell</cp:lastModifiedBy>
  <cp:revision>55</cp:revision>
  <dcterms:created xsi:type="dcterms:W3CDTF">2017-03-27T04:23:20Z</dcterms:created>
  <dcterms:modified xsi:type="dcterms:W3CDTF">2023-03-15T01:32:27Z</dcterms:modified>
  <cp:category>店铺： BOSSPPT顶尖职业文案</cp:category>
  <cp:contentStatus>BOSSPPT</cp:contentStatus>
</cp:coreProperties>
</file>